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egreya Black"/>
      <p:bold r:id="rId21"/>
      <p:boldItalic r:id="rId22"/>
    </p:embeddedFont>
    <p:embeddedFont>
      <p:font typeface="Alegreya ExtraBold"/>
      <p:bold r:id="rId23"/>
      <p:boldItalic r:id="rId24"/>
    </p:embeddedFont>
    <p:embeddedFont>
      <p:font typeface="Consolas" panose="020B0609020204030204" pitchFamily="49"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Raleway" pitchFamily="2" charset="0"/>
      <p:regular r:id="rId33"/>
      <p:bold r:id="rId34"/>
      <p:italic r:id="rId35"/>
      <p:boldItalic r:id="rId36"/>
    </p:embeddedFont>
    <p:embeddedFont>
      <p:font typeface="Source Sans Pro" panose="020B050303040302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43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74586fe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74586fe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dc3d382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dc3d382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c4a8d47e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c4a8d47e0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6037e1aa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6037e1aa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b12a9563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b12a956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iLqC-29p6GI" TargetMode="External"/><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youtube.com/watch?v=5sNVTN766tk" TargetMode="External"/><Relationship Id="rId5" Type="http://schemas.openxmlformats.org/officeDocument/2006/relationships/image" Target="../media/image13.jpg"/><Relationship Id="rId4" Type="http://schemas.openxmlformats.org/officeDocument/2006/relationships/hyperlink" Target="http://www.youtube.com/watch?v=draJwpZ5W0s" TargetMode="Externa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youtube.com/watch?v=0ZY2qgx3ERI" TargetMode="External"/><Relationship Id="rId5" Type="http://schemas.openxmlformats.org/officeDocument/2006/relationships/image" Target="../media/image8.jpg"/><Relationship Id="rId4" Type="http://schemas.openxmlformats.org/officeDocument/2006/relationships/hyperlink" Target="http://www.youtube.com/watch?v=8BszMy4_mb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youtube.com/watch?v=k9VvgznuuGg" TargetMode="External"/><Relationship Id="rId5" Type="http://schemas.openxmlformats.org/officeDocument/2006/relationships/image" Target="../media/image10.jpg"/><Relationship Id="rId4" Type="http://schemas.openxmlformats.org/officeDocument/2006/relationships/hyperlink" Target="http://www.youtube.com/watch?v=50Bsnr0cOq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dIe1z1SX6_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Mission 6 Remix </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from Mission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body" idx="1"/>
          </p:nvPr>
        </p:nvSpPr>
        <p:spPr>
          <a:xfrm>
            <a:off x="328775" y="59150"/>
            <a:ext cx="3687300" cy="1457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6200">
                <a:solidFill>
                  <a:srgbClr val="0000FF"/>
                </a:solidFill>
                <a:latin typeface="Alegreya Black"/>
                <a:ea typeface="Alegreya Black"/>
                <a:cs typeface="Alegreya Black"/>
                <a:sym typeface="Alegreya Black"/>
              </a:rPr>
              <a:t>Step #2</a:t>
            </a:r>
            <a:endParaRPr sz="1800"/>
          </a:p>
        </p:txBody>
      </p:sp>
      <p:sp>
        <p:nvSpPr>
          <p:cNvPr id="146" name="Google Shape;146;p22"/>
          <p:cNvSpPr txBox="1"/>
          <p:nvPr/>
        </p:nvSpPr>
        <p:spPr>
          <a:xfrm>
            <a:off x="328775" y="1118525"/>
            <a:ext cx="2011200" cy="302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None/>
            </a:pPr>
            <a:r>
              <a:rPr lang="en" sz="1800">
                <a:solidFill>
                  <a:srgbClr val="434343"/>
                </a:solidFill>
                <a:latin typeface="Calibri"/>
                <a:ea typeface="Calibri"/>
                <a:cs typeface="Calibri"/>
                <a:sym typeface="Calibri"/>
              </a:rPr>
              <a:t>Change the flashing image to a left (west) or right (east) arrow. Use different button presses to change from one image to the other. </a:t>
            </a:r>
            <a:endParaRPr sz="2091">
              <a:solidFill>
                <a:srgbClr val="434343"/>
              </a:solidFill>
              <a:latin typeface="Calibri"/>
              <a:ea typeface="Calibri"/>
              <a:cs typeface="Calibri"/>
              <a:sym typeface="Calibri"/>
            </a:endParaRPr>
          </a:p>
        </p:txBody>
      </p:sp>
      <p:pic>
        <p:nvPicPr>
          <p:cNvPr id="147" name="Google Shape;147;p22"/>
          <p:cNvPicPr preferRelativeResize="0"/>
          <p:nvPr/>
        </p:nvPicPr>
        <p:blipFill>
          <a:blip r:embed="rId3">
            <a:alphaModFix/>
          </a:blip>
          <a:stretch>
            <a:fillRect/>
          </a:stretch>
        </p:blipFill>
        <p:spPr>
          <a:xfrm flipH="1">
            <a:off x="404400" y="1034775"/>
            <a:ext cx="226100" cy="785074"/>
          </a:xfrm>
          <a:prstGeom prst="rect">
            <a:avLst/>
          </a:prstGeom>
          <a:noFill/>
          <a:ln>
            <a:noFill/>
          </a:ln>
        </p:spPr>
      </p:pic>
      <p:pic>
        <p:nvPicPr>
          <p:cNvPr id="148" name="Google Shape;148;p22"/>
          <p:cNvPicPr preferRelativeResize="0"/>
          <p:nvPr/>
        </p:nvPicPr>
        <p:blipFill>
          <a:blip r:embed="rId3">
            <a:alphaModFix/>
          </a:blip>
          <a:stretch>
            <a:fillRect/>
          </a:stretch>
        </p:blipFill>
        <p:spPr>
          <a:xfrm flipH="1">
            <a:off x="702350" y="1034775"/>
            <a:ext cx="226100" cy="785074"/>
          </a:xfrm>
          <a:prstGeom prst="rect">
            <a:avLst/>
          </a:prstGeom>
          <a:noFill/>
          <a:ln>
            <a:noFill/>
          </a:ln>
        </p:spPr>
      </p:pic>
      <p:pic>
        <p:nvPicPr>
          <p:cNvPr id="149" name="Google Shape;149;p22"/>
          <p:cNvPicPr preferRelativeResize="0"/>
          <p:nvPr/>
        </p:nvPicPr>
        <p:blipFill>
          <a:blip r:embed="rId3">
            <a:alphaModFix/>
          </a:blip>
          <a:stretch>
            <a:fillRect/>
          </a:stretch>
        </p:blipFill>
        <p:spPr>
          <a:xfrm flipH="1">
            <a:off x="1000300" y="1034775"/>
            <a:ext cx="226100" cy="785074"/>
          </a:xfrm>
          <a:prstGeom prst="rect">
            <a:avLst/>
          </a:prstGeom>
          <a:noFill/>
          <a:ln>
            <a:noFill/>
          </a:ln>
        </p:spPr>
      </p:pic>
      <p:cxnSp>
        <p:nvCxnSpPr>
          <p:cNvPr id="150" name="Google Shape;150;p22"/>
          <p:cNvCxnSpPr>
            <a:stCxn id="151" idx="1"/>
          </p:cNvCxnSpPr>
          <p:nvPr/>
        </p:nvCxnSpPr>
        <p:spPr>
          <a:xfrm flipH="1">
            <a:off x="2423575" y="1338825"/>
            <a:ext cx="782100" cy="769800"/>
          </a:xfrm>
          <a:prstGeom prst="straightConnector1">
            <a:avLst/>
          </a:prstGeom>
          <a:noFill/>
          <a:ln w="19050" cap="flat" cmpd="sng">
            <a:solidFill>
              <a:srgbClr val="0000FF"/>
            </a:solidFill>
            <a:prstDash val="solid"/>
            <a:round/>
            <a:headEnd type="none" w="med" len="med"/>
            <a:tailEnd type="triangle" w="med" len="med"/>
          </a:ln>
        </p:spPr>
      </p:cxnSp>
      <p:sp>
        <p:nvSpPr>
          <p:cNvPr id="152" name="Google Shape;152;p22"/>
          <p:cNvSpPr txBox="1"/>
          <p:nvPr/>
        </p:nvSpPr>
        <p:spPr>
          <a:xfrm>
            <a:off x="6476425" y="278125"/>
            <a:ext cx="24840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Extra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a menu that explains what each button press will do, and another break to hold the menu until they want to start. Also, include an ending message. If you include flashing pixels, add another variable for the color.</a:t>
            </a:r>
            <a:endParaRPr sz="1800">
              <a:solidFill>
                <a:srgbClr val="434343"/>
              </a:solidFill>
              <a:latin typeface="Calibri"/>
              <a:ea typeface="Calibri"/>
              <a:cs typeface="Calibri"/>
              <a:sym typeface="Calibri"/>
            </a:endParaRPr>
          </a:p>
        </p:txBody>
      </p:sp>
      <p:pic>
        <p:nvPicPr>
          <p:cNvPr id="153" name="Google Shape;153;p22"/>
          <p:cNvPicPr preferRelativeResize="0"/>
          <p:nvPr/>
        </p:nvPicPr>
        <p:blipFill>
          <a:blip r:embed="rId3">
            <a:alphaModFix/>
          </a:blip>
          <a:stretch>
            <a:fillRect/>
          </a:stretch>
        </p:blipFill>
        <p:spPr>
          <a:xfrm flipH="1">
            <a:off x="6552050" y="194375"/>
            <a:ext cx="226100" cy="785074"/>
          </a:xfrm>
          <a:prstGeom prst="rect">
            <a:avLst/>
          </a:prstGeom>
          <a:noFill/>
          <a:ln>
            <a:noFill/>
          </a:ln>
        </p:spPr>
      </p:pic>
      <p:pic>
        <p:nvPicPr>
          <p:cNvPr id="154" name="Google Shape;154;p22"/>
          <p:cNvPicPr preferRelativeResize="0"/>
          <p:nvPr/>
        </p:nvPicPr>
        <p:blipFill>
          <a:blip r:embed="rId3">
            <a:alphaModFix/>
          </a:blip>
          <a:stretch>
            <a:fillRect/>
          </a:stretch>
        </p:blipFill>
        <p:spPr>
          <a:xfrm flipH="1">
            <a:off x="6850000" y="194375"/>
            <a:ext cx="226100" cy="785074"/>
          </a:xfrm>
          <a:prstGeom prst="rect">
            <a:avLst/>
          </a:prstGeom>
          <a:noFill/>
          <a:ln>
            <a:noFill/>
          </a:ln>
        </p:spPr>
      </p:pic>
      <p:pic>
        <p:nvPicPr>
          <p:cNvPr id="155" name="Google Shape;155;p22"/>
          <p:cNvPicPr preferRelativeResize="0"/>
          <p:nvPr/>
        </p:nvPicPr>
        <p:blipFill>
          <a:blip r:embed="rId3">
            <a:alphaModFix/>
          </a:blip>
          <a:stretch>
            <a:fillRect/>
          </a:stretch>
        </p:blipFill>
        <p:spPr>
          <a:xfrm flipH="1">
            <a:off x="7147950" y="194375"/>
            <a:ext cx="226100" cy="785074"/>
          </a:xfrm>
          <a:prstGeom prst="rect">
            <a:avLst/>
          </a:prstGeom>
          <a:noFill/>
          <a:ln>
            <a:noFill/>
          </a:ln>
        </p:spPr>
      </p:pic>
      <p:pic>
        <p:nvPicPr>
          <p:cNvPr id="156" name="Google Shape;156;p22"/>
          <p:cNvPicPr preferRelativeResize="0"/>
          <p:nvPr/>
        </p:nvPicPr>
        <p:blipFill>
          <a:blip r:embed="rId3">
            <a:alphaModFix/>
          </a:blip>
          <a:stretch>
            <a:fillRect/>
          </a:stretch>
        </p:blipFill>
        <p:spPr>
          <a:xfrm rot="5400000" flipH="1">
            <a:off x="7725375" y="392275"/>
            <a:ext cx="226100" cy="785074"/>
          </a:xfrm>
          <a:prstGeom prst="rect">
            <a:avLst/>
          </a:prstGeom>
          <a:noFill/>
          <a:ln>
            <a:noFill/>
          </a:ln>
        </p:spPr>
      </p:pic>
      <p:pic>
        <p:nvPicPr>
          <p:cNvPr id="151" name="Google Shape;151;p22" descr="Mission 6 Remix 3B - Spicy solution&#10;The CodeX becomes a turn signal using Buttons L and W, using arrows as the indicators. Buttons A and B adjust the speed of the flashing. Also, break out of the loop and end the program with button D and prevent a runtime error." title="Mission 6 Remix-3B">
            <a:hlinkClick r:id="rId4"/>
          </p:cNvPr>
          <p:cNvPicPr preferRelativeResize="0"/>
          <p:nvPr/>
        </p:nvPicPr>
        <p:blipFill>
          <a:blip r:embed="rId5">
            <a:alphaModFix/>
          </a:blip>
          <a:stretch>
            <a:fillRect/>
          </a:stretch>
        </p:blipFill>
        <p:spPr>
          <a:xfrm>
            <a:off x="3205675" y="610275"/>
            <a:ext cx="2590400" cy="1457100"/>
          </a:xfrm>
          <a:prstGeom prst="rect">
            <a:avLst/>
          </a:prstGeom>
          <a:noFill/>
          <a:ln>
            <a:noFill/>
          </a:ln>
        </p:spPr>
      </p:pic>
      <p:pic>
        <p:nvPicPr>
          <p:cNvPr id="157" name="Google Shape;157;p22" descr="Mission 6 Remix 4 - Extra Spicy solution&#10;Builds on Spicy 3B. A menu is added to show what the buttons will do, with a break that will hold the program until button A is pressed. Also, an ending message is displayed when button D is pressed to break out of the loop and quit execution." title="Mission 6 Remix-4">
            <a:hlinkClick r:id="rId6"/>
          </p:cNvPr>
          <p:cNvPicPr preferRelativeResize="0"/>
          <p:nvPr/>
        </p:nvPicPr>
        <p:blipFill>
          <a:blip r:embed="rId7">
            <a:alphaModFix/>
          </a:blip>
          <a:stretch>
            <a:fillRect/>
          </a:stretch>
        </p:blipFill>
        <p:spPr>
          <a:xfrm>
            <a:off x="3504786" y="2250626"/>
            <a:ext cx="2291289" cy="1288850"/>
          </a:xfrm>
          <a:prstGeom prst="rect">
            <a:avLst/>
          </a:prstGeom>
          <a:noFill/>
          <a:ln>
            <a:noFill/>
          </a:ln>
        </p:spPr>
      </p:pic>
      <p:pic>
        <p:nvPicPr>
          <p:cNvPr id="158" name="Google Shape;158;p22" descr="Mission 6 Remix 4 - Extra Spicy final solution&#10;Adds to the extra spicy program by including flashing pixels -- a different color for each possible signal selection." title="Mission 6 Remix-4 final">
            <a:hlinkClick r:id="rId8"/>
          </p:cNvPr>
          <p:cNvPicPr preferRelativeResize="0"/>
          <p:nvPr/>
        </p:nvPicPr>
        <p:blipFill>
          <a:blip r:embed="rId9">
            <a:alphaModFix/>
          </a:blip>
          <a:stretch>
            <a:fillRect/>
          </a:stretch>
        </p:blipFill>
        <p:spPr>
          <a:xfrm>
            <a:off x="3504775" y="3722725"/>
            <a:ext cx="2291300" cy="1288850"/>
          </a:xfrm>
          <a:prstGeom prst="rect">
            <a:avLst/>
          </a:prstGeom>
          <a:noFill/>
          <a:ln>
            <a:noFill/>
          </a:ln>
        </p:spPr>
      </p:pic>
      <p:cxnSp>
        <p:nvCxnSpPr>
          <p:cNvPr id="159" name="Google Shape;159;p22"/>
          <p:cNvCxnSpPr>
            <a:stCxn id="157" idx="3"/>
          </p:cNvCxnSpPr>
          <p:nvPr/>
        </p:nvCxnSpPr>
        <p:spPr>
          <a:xfrm rot="10800000" flipH="1">
            <a:off x="5796075" y="2881551"/>
            <a:ext cx="651000" cy="13500"/>
          </a:xfrm>
          <a:prstGeom prst="straightConnector1">
            <a:avLst/>
          </a:prstGeom>
          <a:noFill/>
          <a:ln w="19050" cap="flat" cmpd="sng">
            <a:solidFill>
              <a:srgbClr val="0000FF"/>
            </a:solidFill>
            <a:prstDash val="solid"/>
            <a:round/>
            <a:headEnd type="none" w="med" len="med"/>
            <a:tailEnd type="triangle" w="med" len="med"/>
          </a:ln>
        </p:spPr>
      </p:cxnSp>
      <p:cxnSp>
        <p:nvCxnSpPr>
          <p:cNvPr id="160" name="Google Shape;160;p22"/>
          <p:cNvCxnSpPr>
            <a:stCxn id="158" idx="3"/>
          </p:cNvCxnSpPr>
          <p:nvPr/>
        </p:nvCxnSpPr>
        <p:spPr>
          <a:xfrm rot="10800000" flipH="1">
            <a:off x="5796075" y="3763550"/>
            <a:ext cx="637200" cy="603600"/>
          </a:xfrm>
          <a:prstGeom prst="straightConnector1">
            <a:avLst/>
          </a:prstGeom>
          <a:noFill/>
          <a:ln w="19050" cap="flat" cmpd="sng">
            <a:solidFill>
              <a:srgbClr val="0000FF"/>
            </a:solidFill>
            <a:prstDash val="solid"/>
            <a:round/>
            <a:headEnd type="none" w="med" len="med"/>
            <a:tailEnd type="triangle" w="med" len="med"/>
          </a:ln>
        </p:spPr>
      </p:cxnSp>
      <p:sp>
        <p:nvSpPr>
          <p:cNvPr id="2" name="TextBox 1">
            <a:extLst>
              <a:ext uri="{FF2B5EF4-FFF2-40B4-BE49-F238E27FC236}">
                <a16:creationId xmlns:a16="http://schemas.microsoft.com/office/drawing/2014/main" id="{94B8A5FF-D962-6335-FCD7-941B7752EB75}"/>
              </a:ext>
            </a:extLst>
          </p:cNvPr>
          <p:cNvSpPr txBox="1"/>
          <p:nvPr/>
        </p:nvSpPr>
        <p:spPr>
          <a:xfrm>
            <a:off x="3087837" y="364761"/>
            <a:ext cx="2826075" cy="30777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6" name="Google Shape;166;p23"/>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 (previous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6 Remix Log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2" name="Google Shape;172;p24"/>
          <p:cNvSpPr txBox="1"/>
          <p:nvPr/>
        </p:nvSpPr>
        <p:spPr>
          <a:xfrm>
            <a:off x="453800" y="1121150"/>
            <a:ext cx="7809300" cy="27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 What will you use them for?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images will you display?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pixels will you turn on/off?</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buttons will you program, and what will each button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6 Remix Log for </a:t>
            </a:r>
            <a:r>
              <a:rPr lang="en" sz="2091" b="1">
                <a:solidFill>
                  <a:srgbClr val="FF0000"/>
                </a:solidFill>
                <a:latin typeface="Calibri"/>
                <a:ea typeface="Calibri"/>
                <a:cs typeface="Calibri"/>
                <a:sym typeface="Calibri"/>
              </a:rPr>
              <a:t>Step #3</a:t>
            </a:r>
            <a:endParaRPr sz="2091">
              <a:solidFill>
                <a:srgbClr val="FF0000"/>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8" name="Google Shape;178;p25"/>
          <p:cNvSpPr txBox="1"/>
          <p:nvPr/>
        </p:nvSpPr>
        <p:spPr>
          <a:xfrm>
            <a:off x="807850" y="1155350"/>
            <a:ext cx="77457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Go to the sandbox to code the remix project</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Above toolbox in the lower left corner</a:t>
            </a:r>
            <a:endParaRPr sz="2091" b="1">
              <a:solidFill>
                <a:srgbClr val="4EB748"/>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Remix6</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any program open, including </a:t>
            </a:r>
            <a:r>
              <a:rPr lang="en" sz="2091" b="1">
                <a:solidFill>
                  <a:srgbClr val="434343"/>
                </a:solidFill>
                <a:latin typeface="Calibri"/>
                <a:ea typeface="Calibri"/>
                <a:cs typeface="Calibri"/>
                <a:sym typeface="Calibri"/>
              </a:rPr>
              <a:t>Heart2</a:t>
            </a:r>
            <a:r>
              <a:rPr lang="en" sz="2091">
                <a:solidFill>
                  <a:srgbClr val="434343"/>
                </a:solidFill>
                <a:latin typeface="Calibri"/>
                <a:ea typeface="Calibri"/>
                <a:cs typeface="Calibri"/>
                <a:sym typeface="Calibri"/>
              </a:rPr>
              <a:t>, and use it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79" name="Google Shape;179;p25"/>
          <p:cNvPicPr preferRelativeResize="0"/>
          <p:nvPr/>
        </p:nvPicPr>
        <p:blipFill>
          <a:blip r:embed="rId3">
            <a:alphaModFix/>
          </a:blip>
          <a:stretch>
            <a:fillRect/>
          </a:stretch>
        </p:blipFill>
        <p:spPr>
          <a:xfrm>
            <a:off x="7735550" y="1931450"/>
            <a:ext cx="457200" cy="41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5" name="Google Shape;185;p26"/>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debugger and your other programs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1" name="Google Shape;191;p27"/>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7" name="Google Shape;197;p28"/>
          <p:cNvSpPr txBox="1"/>
          <p:nvPr/>
        </p:nvSpPr>
        <p:spPr>
          <a:xfrm>
            <a:off x="402525" y="1180975"/>
            <a:ext cx="85194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Mission 6 Remix Log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Give yourself some feedback Is there something you want to change or improve or add? Fill out the feedback form on your Mission 6 Remix Log</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Modify your code to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203" name="Google Shape;203;p29"/>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204" name="Google Shape;204;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205" name="Google Shape;205;p29"/>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practiced the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211" name="Google Shape;211;p30"/>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Complete your Mission 6 Remix Log</a:t>
            </a:r>
            <a:endParaRPr/>
          </a:p>
          <a:p>
            <a:pPr marL="457200" lvl="0" indent="0" algn="l" rtl="0">
              <a:spcBef>
                <a:spcPts val="1200"/>
              </a:spcBef>
              <a:spcAft>
                <a:spcPts val="0"/>
              </a:spcAft>
              <a:buNone/>
            </a:pPr>
            <a:endParaRPr/>
          </a:p>
          <a:p>
            <a:pPr marL="457200" lvl="0" indent="-381000" algn="l" rtl="0">
              <a:spcBef>
                <a:spcPts val="1200"/>
              </a:spcBef>
              <a:spcAft>
                <a:spcPts val="0"/>
              </a:spcAft>
              <a:buSzPts val="2400"/>
              <a:buChar char="●"/>
            </a:pPr>
            <a:r>
              <a:rPr lang="en"/>
              <a:t>Don’t forget to clear your CodeX by running your </a:t>
            </a:r>
            <a:r>
              <a:rPr lang="en" b="1"/>
              <a:t>Clear </a:t>
            </a:r>
            <a:r>
              <a:rPr lang="en"/>
              <a:t>program</a:t>
            </a:r>
            <a:endParaRPr/>
          </a:p>
          <a:p>
            <a:pPr marL="0" lvl="0" indent="0" algn="l" rtl="0">
              <a:spcBef>
                <a:spcPts val="1200"/>
              </a:spcBef>
              <a:spcAft>
                <a:spcPts val="1200"/>
              </a:spcAft>
              <a:buNone/>
            </a:pPr>
            <a:endParaRPr/>
          </a:p>
        </p:txBody>
      </p:sp>
      <p:pic>
        <p:nvPicPr>
          <p:cNvPr id="212" name="Google Shape;212;p30"/>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Warm-up</a:t>
            </a:r>
            <a:endParaRPr/>
          </a:p>
        </p:txBody>
      </p:sp>
      <p:sp>
        <p:nvSpPr>
          <p:cNvPr id="68" name="Google Shape;68;p14"/>
          <p:cNvSpPr txBox="1">
            <a:spLocks noGrp="1"/>
          </p:cNvSpPr>
          <p:nvPr>
            <p:ph type="body" idx="1"/>
          </p:nvPr>
        </p:nvSpPr>
        <p:spPr>
          <a:xfrm>
            <a:off x="311700" y="1152475"/>
            <a:ext cx="5551800" cy="312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your Mission 6 Remix Log, answer the pre-mission preparation questions:</a:t>
            </a:r>
            <a:endParaRPr/>
          </a:p>
          <a:p>
            <a:pPr marL="457200" lvl="0" indent="-381000" algn="l" rtl="0">
              <a:spcBef>
                <a:spcPts val="1200"/>
              </a:spcBef>
              <a:spcAft>
                <a:spcPts val="0"/>
              </a:spcAft>
              <a:buSzPts val="2400"/>
              <a:buChar char="●"/>
            </a:pPr>
            <a:r>
              <a:rPr lang="en"/>
              <a:t>How would you describe Mission 6 to your friends?</a:t>
            </a:r>
            <a:endParaRPr/>
          </a:p>
          <a:p>
            <a:pPr marL="457200" lvl="0" indent="-381000" algn="l" rtl="0">
              <a:spcBef>
                <a:spcPts val="0"/>
              </a:spcBef>
              <a:spcAft>
                <a:spcPts val="0"/>
              </a:spcAft>
              <a:buSzPts val="2400"/>
              <a:buChar char="●"/>
            </a:pPr>
            <a:r>
              <a:rPr lang="en"/>
              <a:t>What was challenging about Mission 6?</a:t>
            </a:r>
            <a:endParaRPr/>
          </a:p>
        </p:txBody>
      </p:sp>
      <p:pic>
        <p:nvPicPr>
          <p:cNvPr id="69" name="Google Shape;69;p14"/>
          <p:cNvPicPr preferRelativeResize="0"/>
          <p:nvPr/>
        </p:nvPicPr>
        <p:blipFill>
          <a:blip r:embed="rId3">
            <a:alphaModFix/>
          </a:blip>
          <a:stretch>
            <a:fillRect/>
          </a:stretch>
        </p:blipFill>
        <p:spPr>
          <a:xfrm>
            <a:off x="6470475" y="5546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project remix!</a:t>
            </a:r>
            <a:endParaRPr/>
          </a:p>
        </p:txBody>
      </p:sp>
      <p:sp>
        <p:nvSpPr>
          <p:cNvPr id="75" name="Google Shape;75;p15"/>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remix can be:</a:t>
            </a:r>
            <a:endParaRPr/>
          </a:p>
          <a:p>
            <a:pPr marL="457200" lvl="0" indent="-381000" algn="l" rtl="0">
              <a:spcBef>
                <a:spcPts val="1200"/>
              </a:spcBef>
              <a:spcAft>
                <a:spcPts val="0"/>
              </a:spcAft>
              <a:buSzPts val="2400"/>
              <a:buChar char="●"/>
            </a:pPr>
            <a:r>
              <a:rPr lang="en"/>
              <a:t>A new program created by adding new code to a program you already created</a:t>
            </a:r>
            <a:endParaRPr/>
          </a:p>
          <a:p>
            <a:pPr marL="457200" lvl="0" indent="-381000" algn="l" rtl="0">
              <a:spcBef>
                <a:spcPts val="0"/>
              </a:spcBef>
              <a:spcAft>
                <a:spcPts val="0"/>
              </a:spcAft>
              <a:buSzPts val="2400"/>
              <a:buChar char="●"/>
            </a:pPr>
            <a:r>
              <a:rPr lang="en"/>
              <a:t>You can combine parts of two or more programs in a remix</a:t>
            </a:r>
            <a:endParaRPr/>
          </a:p>
          <a:p>
            <a:pPr marL="457200" lvl="0" indent="-381000" algn="l" rtl="0">
              <a:spcBef>
                <a:spcPts val="0"/>
              </a:spcBef>
              <a:spcAft>
                <a:spcPts val="0"/>
              </a:spcAft>
              <a:buSzPts val="2400"/>
              <a:buChar char="●"/>
            </a:pPr>
            <a:r>
              <a:rPr lang="en"/>
              <a:t>Use a similar idea in a different way</a:t>
            </a:r>
            <a:endParaRPr/>
          </a:p>
        </p:txBody>
      </p:sp>
      <p:pic>
        <p:nvPicPr>
          <p:cNvPr id="76" name="Google Shape;76;p15"/>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82" name="Google Shape;82;p16"/>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remix will let you:</a:t>
            </a:r>
            <a:endParaRPr/>
          </a:p>
          <a:p>
            <a:pPr marL="457200" lvl="0" indent="-361435" algn="l" rtl="0">
              <a:spcBef>
                <a:spcPts val="1200"/>
              </a:spcBef>
              <a:spcAft>
                <a:spcPts val="0"/>
              </a:spcAft>
              <a:buSzPts val="2092"/>
              <a:buChar char="●"/>
            </a:pPr>
            <a:r>
              <a:rPr lang="en" sz="2091"/>
              <a:t>Improve your skills and practice the concepts from the mission</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Remember code from earlier programs and missions</a:t>
            </a:r>
            <a:endParaRPr sz="2091"/>
          </a:p>
          <a:p>
            <a:pPr marL="457200" lvl="0" indent="-361435" algn="l" rtl="0">
              <a:spcBef>
                <a:spcPts val="0"/>
              </a:spcBef>
              <a:spcAft>
                <a:spcPts val="0"/>
              </a:spcAft>
              <a:buSzPts val="2092"/>
              <a:buChar char="●"/>
            </a:pPr>
            <a:r>
              <a:rPr lang="en" sz="2091"/>
              <a:t>Work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83" name="Google Shape;83;p16"/>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9" name="Google Shape;89;p17"/>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Review the mission</a:t>
            </a:r>
            <a:endParaRPr/>
          </a:p>
          <a:p>
            <a:pPr marL="457200" lvl="0" indent="-381000" algn="l" rtl="0">
              <a:spcBef>
                <a:spcPts val="1200"/>
              </a:spcBef>
              <a:spcAft>
                <a:spcPts val="0"/>
              </a:spcAft>
              <a:buSzPts val="2400"/>
              <a:buChar char="●"/>
            </a:pPr>
            <a:r>
              <a:rPr lang="en"/>
              <a:t>Open your project from </a:t>
            </a:r>
            <a:br>
              <a:rPr lang="en"/>
            </a:br>
            <a:r>
              <a:rPr lang="en"/>
              <a:t>Mission 6</a:t>
            </a:r>
            <a:endParaRPr/>
          </a:p>
          <a:p>
            <a:pPr marL="914400" lvl="1" indent="-361435" algn="l" rtl="0">
              <a:spcBef>
                <a:spcPts val="0"/>
              </a:spcBef>
              <a:spcAft>
                <a:spcPts val="0"/>
              </a:spcAft>
              <a:buSzPts val="2092"/>
              <a:buChar char="○"/>
            </a:pPr>
            <a:r>
              <a:rPr lang="en" sz="2091"/>
              <a:t>What does the program do?</a:t>
            </a:r>
            <a:endParaRPr sz="2091"/>
          </a:p>
          <a:p>
            <a:pPr marL="914400" lvl="1" indent="-361435" algn="l" rtl="0">
              <a:spcBef>
                <a:spcPts val="0"/>
              </a:spcBef>
              <a:spcAft>
                <a:spcPts val="0"/>
              </a:spcAft>
              <a:buSzPts val="2092"/>
              <a:buChar char="○"/>
            </a:pPr>
            <a:r>
              <a:rPr lang="en" sz="2091"/>
              <a:t>What skills were used or concepts learned?</a:t>
            </a:r>
            <a:endParaRPr sz="2091"/>
          </a:p>
          <a:p>
            <a:pPr marL="0" lvl="0" indent="0" algn="l" rtl="0">
              <a:spcBef>
                <a:spcPts val="1200"/>
              </a:spcBef>
              <a:spcAft>
                <a:spcPts val="0"/>
              </a:spcAft>
              <a:buNone/>
            </a:pPr>
            <a:r>
              <a:rPr lang="en" sz="2091"/>
              <a:t>DO THIS:</a:t>
            </a:r>
            <a:endParaRPr sz="2091"/>
          </a:p>
          <a:p>
            <a:pPr marL="457200" lvl="0" indent="-361435" algn="l" rtl="0">
              <a:spcBef>
                <a:spcPts val="1200"/>
              </a:spcBef>
              <a:spcAft>
                <a:spcPts val="0"/>
              </a:spcAft>
              <a:buSzPts val="2092"/>
              <a:buChar char="●"/>
            </a:pPr>
            <a:r>
              <a:rPr lang="en" sz="2091"/>
              <a:t>Fill out the information in the Mission 6 Remix Log for</a:t>
            </a:r>
            <a:r>
              <a:rPr lang="en" sz="2091" b="1"/>
              <a:t> Step 1</a:t>
            </a:r>
            <a:endParaRPr sz="2091" b="1"/>
          </a:p>
        </p:txBody>
      </p:sp>
      <p:pic>
        <p:nvPicPr>
          <p:cNvPr id="90" name="Google Shape;90;p17"/>
          <p:cNvPicPr preferRelativeResize="0"/>
          <p:nvPr/>
        </p:nvPicPr>
        <p:blipFill>
          <a:blip r:embed="rId3">
            <a:alphaModFix/>
          </a:blip>
          <a:stretch>
            <a:fillRect/>
          </a:stretch>
        </p:blipFill>
        <p:spPr>
          <a:xfrm>
            <a:off x="5275200" y="452125"/>
            <a:ext cx="3267075" cy="400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6" name="Google Shape;96;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Eight suggestions are on the next 4 slides. You can use any of these ideas or come up with your own.</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97" name="Google Shape;97;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3" name="Google Shape;103;p19"/>
          <p:cNvSpPr txBox="1"/>
          <p:nvPr/>
        </p:nvSpPr>
        <p:spPr>
          <a:xfrm>
            <a:off x="328775" y="1158025"/>
            <a:ext cx="2240100" cy="32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Make one or more pixels flash on and off instead of an image on the screen.</a:t>
            </a:r>
            <a:endParaRPr sz="2000">
              <a:solidFill>
                <a:srgbClr val="434343"/>
              </a:solidFill>
              <a:latin typeface="Calibri"/>
              <a:ea typeface="Calibri"/>
              <a:cs typeface="Calibri"/>
              <a:sym typeface="Calibri"/>
            </a:endParaRPr>
          </a:p>
          <a:p>
            <a:pPr marL="0" lvl="0" indent="0" algn="l" rtl="0">
              <a:lnSpc>
                <a:spcPct val="115000"/>
              </a:lnSpc>
              <a:spcBef>
                <a:spcPts val="0"/>
              </a:spcBef>
              <a:spcAft>
                <a:spcPts val="1200"/>
              </a:spcAft>
              <a:buNone/>
            </a:pPr>
            <a:endParaRPr sz="2091">
              <a:solidFill>
                <a:srgbClr val="434343"/>
              </a:solidFill>
              <a:latin typeface="Calibri"/>
              <a:ea typeface="Calibri"/>
              <a:cs typeface="Calibri"/>
              <a:sym typeface="Calibri"/>
            </a:endParaRPr>
          </a:p>
        </p:txBody>
      </p:sp>
      <p:sp>
        <p:nvSpPr>
          <p:cNvPr id="104" name="Google Shape;104;p19"/>
          <p:cNvSpPr txBox="1"/>
          <p:nvPr/>
        </p:nvSpPr>
        <p:spPr>
          <a:xfrm>
            <a:off x="6458725" y="1231550"/>
            <a:ext cx="24036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2000">
                <a:solidFill>
                  <a:schemeClr val="dk2"/>
                </a:solidFill>
                <a:latin typeface="Calibri"/>
                <a:ea typeface="Calibri"/>
                <a:cs typeface="Calibri"/>
                <a:sym typeface="Calibri"/>
              </a:rPr>
              <a:t>Add flashing pixels to the heartbeat. You have one, two or all of the pixels flashing during the heartbeat. </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05" name="Google Shape;105;p19"/>
          <p:cNvPicPr preferRelativeResize="0"/>
          <p:nvPr/>
        </p:nvPicPr>
        <p:blipFill>
          <a:blip r:embed="rId3">
            <a:alphaModFix/>
          </a:blip>
          <a:stretch>
            <a:fillRect/>
          </a:stretch>
        </p:blipFill>
        <p:spPr>
          <a:xfrm flipH="1">
            <a:off x="6458725" y="1158025"/>
            <a:ext cx="226100" cy="785074"/>
          </a:xfrm>
          <a:prstGeom prst="rect">
            <a:avLst/>
          </a:prstGeom>
          <a:noFill/>
          <a:ln>
            <a:noFill/>
          </a:ln>
        </p:spPr>
      </p:pic>
      <p:pic>
        <p:nvPicPr>
          <p:cNvPr id="106" name="Google Shape;106;p19"/>
          <p:cNvPicPr preferRelativeResize="0"/>
          <p:nvPr/>
        </p:nvPicPr>
        <p:blipFill>
          <a:blip r:embed="rId3">
            <a:alphaModFix/>
          </a:blip>
          <a:stretch>
            <a:fillRect/>
          </a:stretch>
        </p:blipFill>
        <p:spPr>
          <a:xfrm flipH="1">
            <a:off x="451775" y="1053300"/>
            <a:ext cx="226100" cy="785074"/>
          </a:xfrm>
          <a:prstGeom prst="rect">
            <a:avLst/>
          </a:prstGeom>
          <a:noFill/>
          <a:ln>
            <a:noFill/>
          </a:ln>
        </p:spPr>
      </p:pic>
      <p:cxnSp>
        <p:nvCxnSpPr>
          <p:cNvPr id="107" name="Google Shape;107;p19"/>
          <p:cNvCxnSpPr/>
          <p:nvPr/>
        </p:nvCxnSpPr>
        <p:spPr>
          <a:xfrm flipH="1">
            <a:off x="2697675" y="2139325"/>
            <a:ext cx="281400" cy="12900"/>
          </a:xfrm>
          <a:prstGeom prst="straightConnector1">
            <a:avLst/>
          </a:prstGeom>
          <a:noFill/>
          <a:ln w="19050" cap="flat" cmpd="sng">
            <a:solidFill>
              <a:srgbClr val="0000FF"/>
            </a:solidFill>
            <a:prstDash val="solid"/>
            <a:round/>
            <a:headEnd type="none" w="med" len="med"/>
            <a:tailEnd type="triangle" w="med" len="med"/>
          </a:ln>
        </p:spPr>
      </p:cxnSp>
      <p:cxnSp>
        <p:nvCxnSpPr>
          <p:cNvPr id="108" name="Google Shape;108;p19"/>
          <p:cNvCxnSpPr/>
          <p:nvPr/>
        </p:nvCxnSpPr>
        <p:spPr>
          <a:xfrm>
            <a:off x="5805150" y="3316762"/>
            <a:ext cx="246600" cy="6300"/>
          </a:xfrm>
          <a:prstGeom prst="straightConnector1">
            <a:avLst/>
          </a:prstGeom>
          <a:noFill/>
          <a:ln w="19050" cap="flat" cmpd="sng">
            <a:solidFill>
              <a:srgbClr val="0000FF"/>
            </a:solidFill>
            <a:prstDash val="solid"/>
            <a:round/>
            <a:headEnd type="none" w="med" len="med"/>
            <a:tailEnd type="triangle" w="med" len="med"/>
          </a:ln>
        </p:spPr>
      </p:cxnSp>
      <p:pic>
        <p:nvPicPr>
          <p:cNvPr id="109" name="Google Shape;109;p19" descr="Mission 6 Remix 1A - Mild solution&#10;Use flashing pixels instead of a heartbeat. Control the speed with buttons A and B." title="Mission 6 Remix-1A">
            <a:hlinkClick r:id="rId4"/>
          </p:cNvPr>
          <p:cNvPicPr preferRelativeResize="0"/>
          <p:nvPr/>
        </p:nvPicPr>
        <p:blipFill>
          <a:blip r:embed="rId5">
            <a:alphaModFix/>
          </a:blip>
          <a:stretch>
            <a:fillRect/>
          </a:stretch>
        </p:blipFill>
        <p:spPr>
          <a:xfrm>
            <a:off x="2979075" y="1350925"/>
            <a:ext cx="2826075" cy="1589675"/>
          </a:xfrm>
          <a:prstGeom prst="rect">
            <a:avLst/>
          </a:prstGeom>
          <a:noFill/>
          <a:ln>
            <a:noFill/>
          </a:ln>
        </p:spPr>
      </p:pic>
      <p:pic>
        <p:nvPicPr>
          <p:cNvPr id="110" name="Google Shape;110;p19" descr="Mission 6 Remix 1A - Mild solution&#10;Use flashing pixels and images for the heartbeat. Control the speed with buttons A and B." title="Mission 6 Remix-1B">
            <a:hlinkClick r:id="rId6"/>
          </p:cNvPr>
          <p:cNvPicPr preferRelativeResize="0"/>
          <p:nvPr/>
        </p:nvPicPr>
        <p:blipFill>
          <a:blip r:embed="rId7">
            <a:alphaModFix/>
          </a:blip>
          <a:stretch>
            <a:fillRect/>
          </a:stretch>
        </p:blipFill>
        <p:spPr>
          <a:xfrm>
            <a:off x="2979075" y="3174674"/>
            <a:ext cx="2826075" cy="1589679"/>
          </a:xfrm>
          <a:prstGeom prst="rect">
            <a:avLst/>
          </a:prstGeom>
          <a:noFill/>
          <a:ln>
            <a:noFill/>
          </a:ln>
        </p:spPr>
      </p:pic>
      <p:sp>
        <p:nvSpPr>
          <p:cNvPr id="2" name="TextBox 1">
            <a:extLst>
              <a:ext uri="{FF2B5EF4-FFF2-40B4-BE49-F238E27FC236}">
                <a16:creationId xmlns:a16="http://schemas.microsoft.com/office/drawing/2014/main" id="{54FE29A4-343A-C8A1-CB07-F6D09B54D67C}"/>
              </a:ext>
            </a:extLst>
          </p:cNvPr>
          <p:cNvSpPr txBox="1"/>
          <p:nvPr/>
        </p:nvSpPr>
        <p:spPr>
          <a:xfrm>
            <a:off x="2979075" y="4764353"/>
            <a:ext cx="2826075" cy="30777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328775" y="59150"/>
            <a:ext cx="5826000" cy="139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6" name="Google Shape;116;p20"/>
          <p:cNvSpPr txBox="1"/>
          <p:nvPr/>
        </p:nvSpPr>
        <p:spPr>
          <a:xfrm>
            <a:off x="360500" y="1002950"/>
            <a:ext cx="2009400" cy="318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1800">
                <a:solidFill>
                  <a:srgbClr val="434343"/>
                </a:solidFill>
                <a:latin typeface="Calibri"/>
                <a:ea typeface="Calibri"/>
                <a:cs typeface="Calibri"/>
                <a:sym typeface="Calibri"/>
              </a:rPr>
              <a:t>Add another if statement for a different button press that will break out of the loop to stop the program.</a:t>
            </a:r>
            <a:endParaRPr sz="18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
        <p:nvSpPr>
          <p:cNvPr id="117" name="Google Shape;117;p20"/>
          <p:cNvSpPr txBox="1"/>
          <p:nvPr/>
        </p:nvSpPr>
        <p:spPr>
          <a:xfrm>
            <a:off x="5901600" y="1002950"/>
            <a:ext cx="2856900" cy="353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None/>
            </a:pPr>
            <a:r>
              <a:rPr lang="en" sz="1800">
                <a:solidFill>
                  <a:schemeClr val="dk2"/>
                </a:solidFill>
                <a:latin typeface="Calibri"/>
                <a:ea typeface="Calibri"/>
                <a:cs typeface="Calibri"/>
                <a:sym typeface="Calibri"/>
              </a:rPr>
              <a:t>Change the flashing image to pixels that roll, turning on one at a time. One sequence will be pixel 0, then pixel 1, then pixel 2, and then pixel 3. Repeat the sequence in a loop, with the option to speed up or slow down.</a:t>
            </a:r>
            <a:endParaRPr sz="1800">
              <a:solidFill>
                <a:schemeClr val="dk2"/>
              </a:solidFill>
              <a:latin typeface="Calibri"/>
              <a:ea typeface="Calibri"/>
              <a:cs typeface="Calibri"/>
              <a:sym typeface="Calibri"/>
            </a:endParaRPr>
          </a:p>
        </p:txBody>
      </p:sp>
      <p:pic>
        <p:nvPicPr>
          <p:cNvPr id="118" name="Google Shape;118;p20"/>
          <p:cNvPicPr preferRelativeResize="0"/>
          <p:nvPr/>
        </p:nvPicPr>
        <p:blipFill>
          <a:blip r:embed="rId3">
            <a:alphaModFix/>
          </a:blip>
          <a:stretch>
            <a:fillRect/>
          </a:stretch>
        </p:blipFill>
        <p:spPr>
          <a:xfrm flipH="1">
            <a:off x="5867000" y="835825"/>
            <a:ext cx="226100" cy="785074"/>
          </a:xfrm>
          <a:prstGeom prst="rect">
            <a:avLst/>
          </a:prstGeom>
          <a:noFill/>
          <a:ln>
            <a:noFill/>
          </a:ln>
        </p:spPr>
      </p:pic>
      <p:pic>
        <p:nvPicPr>
          <p:cNvPr id="119" name="Google Shape;119;p20"/>
          <p:cNvPicPr preferRelativeResize="0"/>
          <p:nvPr/>
        </p:nvPicPr>
        <p:blipFill>
          <a:blip r:embed="rId3">
            <a:alphaModFix/>
          </a:blip>
          <a:stretch>
            <a:fillRect/>
          </a:stretch>
        </p:blipFill>
        <p:spPr>
          <a:xfrm flipH="1">
            <a:off x="6164950" y="835825"/>
            <a:ext cx="226100" cy="785074"/>
          </a:xfrm>
          <a:prstGeom prst="rect">
            <a:avLst/>
          </a:prstGeom>
          <a:noFill/>
          <a:ln>
            <a:noFill/>
          </a:ln>
        </p:spPr>
      </p:pic>
      <p:pic>
        <p:nvPicPr>
          <p:cNvPr id="120" name="Google Shape;120;p20"/>
          <p:cNvPicPr preferRelativeResize="0"/>
          <p:nvPr/>
        </p:nvPicPr>
        <p:blipFill>
          <a:blip r:embed="rId3">
            <a:alphaModFix/>
          </a:blip>
          <a:stretch>
            <a:fillRect/>
          </a:stretch>
        </p:blipFill>
        <p:spPr>
          <a:xfrm flipH="1">
            <a:off x="451775" y="900900"/>
            <a:ext cx="226100" cy="785074"/>
          </a:xfrm>
          <a:prstGeom prst="rect">
            <a:avLst/>
          </a:prstGeom>
          <a:noFill/>
          <a:ln>
            <a:noFill/>
          </a:ln>
        </p:spPr>
      </p:pic>
      <p:pic>
        <p:nvPicPr>
          <p:cNvPr id="121" name="Google Shape;121;p20"/>
          <p:cNvPicPr preferRelativeResize="0"/>
          <p:nvPr/>
        </p:nvPicPr>
        <p:blipFill>
          <a:blip r:embed="rId3">
            <a:alphaModFix/>
          </a:blip>
          <a:stretch>
            <a:fillRect/>
          </a:stretch>
        </p:blipFill>
        <p:spPr>
          <a:xfrm flipH="1">
            <a:off x="749725" y="900900"/>
            <a:ext cx="226100" cy="785074"/>
          </a:xfrm>
          <a:prstGeom prst="rect">
            <a:avLst/>
          </a:prstGeom>
          <a:noFill/>
          <a:ln>
            <a:noFill/>
          </a:ln>
        </p:spPr>
      </p:pic>
      <p:pic>
        <p:nvPicPr>
          <p:cNvPr id="122" name="Google Shape;122;p20" descr="Mission 6 Remix 2A - Medium solution&#10;Use another button to break out of the loop and end the program. In this example, button D is used." title="Mission 6 Remix-2A">
            <a:hlinkClick r:id="rId4"/>
          </p:cNvPr>
          <p:cNvPicPr preferRelativeResize="0"/>
          <p:nvPr/>
        </p:nvPicPr>
        <p:blipFill>
          <a:blip r:embed="rId5">
            <a:alphaModFix/>
          </a:blip>
          <a:stretch>
            <a:fillRect/>
          </a:stretch>
        </p:blipFill>
        <p:spPr>
          <a:xfrm>
            <a:off x="2642625" y="1075075"/>
            <a:ext cx="2786050" cy="1567150"/>
          </a:xfrm>
          <a:prstGeom prst="rect">
            <a:avLst/>
          </a:prstGeom>
          <a:noFill/>
          <a:ln>
            <a:noFill/>
          </a:ln>
        </p:spPr>
      </p:pic>
      <p:pic>
        <p:nvPicPr>
          <p:cNvPr id="123" name="Google Shape;123;p20" descr="Mission 6 Remix 2B - Medium solution&#10;Repeat a sequence of rolling pixel lights. Also, break out of the loop and end the program with button D." title="Mission 6 Remix-2B">
            <a:hlinkClick r:id="rId6"/>
          </p:cNvPr>
          <p:cNvPicPr preferRelativeResize="0"/>
          <p:nvPr/>
        </p:nvPicPr>
        <p:blipFill>
          <a:blip r:embed="rId7">
            <a:alphaModFix/>
          </a:blip>
          <a:stretch>
            <a:fillRect/>
          </a:stretch>
        </p:blipFill>
        <p:spPr>
          <a:xfrm>
            <a:off x="2611750" y="2826050"/>
            <a:ext cx="2786050" cy="1567153"/>
          </a:xfrm>
          <a:prstGeom prst="rect">
            <a:avLst/>
          </a:prstGeom>
          <a:noFill/>
          <a:ln>
            <a:noFill/>
          </a:ln>
        </p:spPr>
      </p:pic>
      <p:cxnSp>
        <p:nvCxnSpPr>
          <p:cNvPr id="124" name="Google Shape;124;p20"/>
          <p:cNvCxnSpPr>
            <a:stCxn id="122" idx="1"/>
          </p:cNvCxnSpPr>
          <p:nvPr/>
        </p:nvCxnSpPr>
        <p:spPr>
          <a:xfrm rot="10800000">
            <a:off x="2290125" y="1858650"/>
            <a:ext cx="352500" cy="0"/>
          </a:xfrm>
          <a:prstGeom prst="straightConnector1">
            <a:avLst/>
          </a:prstGeom>
          <a:noFill/>
          <a:ln w="19050" cap="flat" cmpd="sng">
            <a:solidFill>
              <a:srgbClr val="9900FF"/>
            </a:solidFill>
            <a:prstDash val="solid"/>
            <a:round/>
            <a:headEnd type="none" w="med" len="med"/>
            <a:tailEnd type="triangle" w="med" len="med"/>
          </a:ln>
        </p:spPr>
      </p:cxnSp>
      <p:cxnSp>
        <p:nvCxnSpPr>
          <p:cNvPr id="125" name="Google Shape;125;p20"/>
          <p:cNvCxnSpPr>
            <a:stCxn id="123" idx="3"/>
          </p:cNvCxnSpPr>
          <p:nvPr/>
        </p:nvCxnSpPr>
        <p:spPr>
          <a:xfrm rot="10800000" flipH="1">
            <a:off x="5397800" y="3605426"/>
            <a:ext cx="394500" cy="4200"/>
          </a:xfrm>
          <a:prstGeom prst="straightConnector1">
            <a:avLst/>
          </a:prstGeom>
          <a:noFill/>
          <a:ln w="19050" cap="flat" cmpd="sng">
            <a:solidFill>
              <a:srgbClr val="9900FF"/>
            </a:solidFill>
            <a:prstDash val="solid"/>
            <a:round/>
            <a:headEnd type="none" w="med" len="med"/>
            <a:tailEnd type="triangle" w="med" len="med"/>
          </a:ln>
        </p:spPr>
      </p:cxnSp>
      <p:sp>
        <p:nvSpPr>
          <p:cNvPr id="2" name="TextBox 1">
            <a:extLst>
              <a:ext uri="{FF2B5EF4-FFF2-40B4-BE49-F238E27FC236}">
                <a16:creationId xmlns:a16="http://schemas.microsoft.com/office/drawing/2014/main" id="{E033F7B5-1711-8A2E-3DBE-38DEE1C828E5}"/>
              </a:ext>
            </a:extLst>
          </p:cNvPr>
          <p:cNvSpPr txBox="1"/>
          <p:nvPr/>
        </p:nvSpPr>
        <p:spPr>
          <a:xfrm>
            <a:off x="2571725" y="4418939"/>
            <a:ext cx="2826075" cy="30777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Ctrl-Click on images to see 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1" name="Google Shape;131;p21"/>
          <p:cNvSpPr txBox="1"/>
          <p:nvPr/>
        </p:nvSpPr>
        <p:spPr>
          <a:xfrm>
            <a:off x="405875" y="1230125"/>
            <a:ext cx="26802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two pitch sounds to the heartbeat, one for each image. Use the delay variable in the pitch statement instead of a sleep statement</a:t>
            </a:r>
            <a:br>
              <a:rPr lang="en" sz="1800">
                <a:solidFill>
                  <a:schemeClr val="dk2"/>
                </a:solidFill>
                <a:latin typeface="Calibri"/>
                <a:ea typeface="Calibri"/>
                <a:cs typeface="Calibri"/>
                <a:sym typeface="Calibri"/>
              </a:rPr>
            </a:br>
            <a:r>
              <a:rPr lang="en" sz="1800">
                <a:solidFill>
                  <a:schemeClr val="dk2"/>
                </a:solidFill>
                <a:latin typeface="Calibri"/>
                <a:ea typeface="Calibri"/>
                <a:cs typeface="Calibri"/>
                <a:sym typeface="Calibri"/>
              </a:rPr>
              <a:t>    Example:</a:t>
            </a:r>
            <a:endParaRPr sz="18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 sz="1500" b="1">
                <a:solidFill>
                  <a:schemeClr val="dk2"/>
                </a:solidFill>
                <a:latin typeface="Consolas"/>
                <a:ea typeface="Consolas"/>
                <a:cs typeface="Consolas"/>
                <a:sym typeface="Consolas"/>
              </a:rPr>
              <a:t>audio.pitch(440, delay)</a:t>
            </a:r>
            <a:endParaRPr sz="1500" b="1">
              <a:solidFill>
                <a:schemeClr val="dk2"/>
              </a:solidFill>
              <a:latin typeface="Consolas"/>
              <a:ea typeface="Consolas"/>
              <a:cs typeface="Consolas"/>
              <a:sym typeface="Consolas"/>
            </a:endParaRPr>
          </a:p>
          <a:p>
            <a:pPr marL="0" lvl="0" indent="0" algn="l" rtl="0">
              <a:lnSpc>
                <a:spcPct val="115000"/>
              </a:lnSpc>
              <a:spcBef>
                <a:spcPts val="0"/>
              </a:spcBef>
              <a:spcAft>
                <a:spcPts val="0"/>
              </a:spcAft>
              <a:buNone/>
            </a:pPr>
            <a:endParaRPr sz="1800">
              <a:solidFill>
                <a:schemeClr val="dk2"/>
              </a:solidFill>
              <a:latin typeface="Calibri"/>
              <a:ea typeface="Calibri"/>
              <a:cs typeface="Calibri"/>
              <a:sym typeface="Calibri"/>
            </a:endParaRPr>
          </a:p>
        </p:txBody>
      </p:sp>
      <p:pic>
        <p:nvPicPr>
          <p:cNvPr id="132" name="Google Shape;132;p21"/>
          <p:cNvPicPr preferRelativeResize="0"/>
          <p:nvPr/>
        </p:nvPicPr>
        <p:blipFill>
          <a:blip r:embed="rId3">
            <a:alphaModFix/>
          </a:blip>
          <a:stretch>
            <a:fillRect/>
          </a:stretch>
        </p:blipFill>
        <p:spPr>
          <a:xfrm flipH="1">
            <a:off x="481500" y="1146375"/>
            <a:ext cx="226100" cy="785074"/>
          </a:xfrm>
          <a:prstGeom prst="rect">
            <a:avLst/>
          </a:prstGeom>
          <a:noFill/>
          <a:ln>
            <a:noFill/>
          </a:ln>
        </p:spPr>
      </p:pic>
      <p:pic>
        <p:nvPicPr>
          <p:cNvPr id="133" name="Google Shape;133;p21"/>
          <p:cNvPicPr preferRelativeResize="0"/>
          <p:nvPr/>
        </p:nvPicPr>
        <p:blipFill>
          <a:blip r:embed="rId3">
            <a:alphaModFix/>
          </a:blip>
          <a:stretch>
            <a:fillRect/>
          </a:stretch>
        </p:blipFill>
        <p:spPr>
          <a:xfrm flipH="1">
            <a:off x="779450" y="1146375"/>
            <a:ext cx="226100" cy="785074"/>
          </a:xfrm>
          <a:prstGeom prst="rect">
            <a:avLst/>
          </a:prstGeom>
          <a:noFill/>
          <a:ln>
            <a:noFill/>
          </a:ln>
        </p:spPr>
      </p:pic>
      <p:cxnSp>
        <p:nvCxnSpPr>
          <p:cNvPr id="134" name="Google Shape;134;p21"/>
          <p:cNvCxnSpPr/>
          <p:nvPr/>
        </p:nvCxnSpPr>
        <p:spPr>
          <a:xfrm>
            <a:off x="5660950" y="2891687"/>
            <a:ext cx="426900" cy="21600"/>
          </a:xfrm>
          <a:prstGeom prst="straightConnector1">
            <a:avLst/>
          </a:prstGeom>
          <a:noFill/>
          <a:ln w="19050" cap="flat" cmpd="sng">
            <a:solidFill>
              <a:srgbClr val="0000FF"/>
            </a:solidFill>
            <a:prstDash val="solid"/>
            <a:round/>
            <a:headEnd type="none" w="med" len="med"/>
            <a:tailEnd type="triangle" w="med" len="med"/>
          </a:ln>
        </p:spPr>
      </p:cxnSp>
      <p:sp>
        <p:nvSpPr>
          <p:cNvPr id="135" name="Google Shape;135;p21"/>
          <p:cNvSpPr txBox="1"/>
          <p:nvPr/>
        </p:nvSpPr>
        <p:spPr>
          <a:xfrm>
            <a:off x="6275625" y="1272000"/>
            <a:ext cx="24912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code that will prevent the runtime error. Remember: the error happens when delay is below 0. How can you make sure this doesn’t happen?</a:t>
            </a:r>
            <a:endParaRPr sz="1800">
              <a:solidFill>
                <a:srgbClr val="434343"/>
              </a:solidFill>
              <a:latin typeface="Calibri"/>
              <a:ea typeface="Calibri"/>
              <a:cs typeface="Calibri"/>
              <a:sym typeface="Calibri"/>
            </a:endParaRPr>
          </a:p>
        </p:txBody>
      </p:sp>
      <p:pic>
        <p:nvPicPr>
          <p:cNvPr id="136" name="Google Shape;136;p21"/>
          <p:cNvPicPr preferRelativeResize="0"/>
          <p:nvPr/>
        </p:nvPicPr>
        <p:blipFill>
          <a:blip r:embed="rId3">
            <a:alphaModFix/>
          </a:blip>
          <a:stretch>
            <a:fillRect/>
          </a:stretch>
        </p:blipFill>
        <p:spPr>
          <a:xfrm flipH="1">
            <a:off x="6351250" y="1188250"/>
            <a:ext cx="226100" cy="785074"/>
          </a:xfrm>
          <a:prstGeom prst="rect">
            <a:avLst/>
          </a:prstGeom>
          <a:noFill/>
          <a:ln>
            <a:noFill/>
          </a:ln>
        </p:spPr>
      </p:pic>
      <p:pic>
        <p:nvPicPr>
          <p:cNvPr id="137" name="Google Shape;137;p21"/>
          <p:cNvPicPr preferRelativeResize="0"/>
          <p:nvPr/>
        </p:nvPicPr>
        <p:blipFill>
          <a:blip r:embed="rId3">
            <a:alphaModFix/>
          </a:blip>
          <a:stretch>
            <a:fillRect/>
          </a:stretch>
        </p:blipFill>
        <p:spPr>
          <a:xfrm flipH="1">
            <a:off x="6649200" y="1188250"/>
            <a:ext cx="226100" cy="785074"/>
          </a:xfrm>
          <a:prstGeom prst="rect">
            <a:avLst/>
          </a:prstGeom>
          <a:noFill/>
          <a:ln>
            <a:noFill/>
          </a:ln>
        </p:spPr>
      </p:pic>
      <p:pic>
        <p:nvPicPr>
          <p:cNvPr id="138" name="Google Shape;138;p21"/>
          <p:cNvPicPr preferRelativeResize="0"/>
          <p:nvPr/>
        </p:nvPicPr>
        <p:blipFill>
          <a:blip r:embed="rId3">
            <a:alphaModFix/>
          </a:blip>
          <a:stretch>
            <a:fillRect/>
          </a:stretch>
        </p:blipFill>
        <p:spPr>
          <a:xfrm flipH="1">
            <a:off x="6947150" y="1188250"/>
            <a:ext cx="226100" cy="785074"/>
          </a:xfrm>
          <a:prstGeom prst="rect">
            <a:avLst/>
          </a:prstGeom>
          <a:noFill/>
          <a:ln>
            <a:noFill/>
          </a:ln>
        </p:spPr>
      </p:pic>
      <p:sp>
        <p:nvSpPr>
          <p:cNvPr id="139" name="Google Shape;139;p21"/>
          <p:cNvSpPr txBox="1"/>
          <p:nvPr/>
        </p:nvSpPr>
        <p:spPr>
          <a:xfrm>
            <a:off x="1524150" y="4461025"/>
            <a:ext cx="58002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lt2"/>
                </a:solidFill>
                <a:latin typeface="Calibri"/>
                <a:ea typeface="Calibri"/>
                <a:cs typeface="Calibri"/>
                <a:sym typeface="Calibri"/>
              </a:rPr>
              <a:t>You can include any of the options in the spicy remix.</a:t>
            </a:r>
            <a:endParaRPr sz="1800" i="1">
              <a:solidFill>
                <a:schemeClr val="lt2"/>
              </a:solidFill>
              <a:latin typeface="Calibri"/>
              <a:ea typeface="Calibri"/>
              <a:cs typeface="Calibri"/>
              <a:sym typeface="Calibri"/>
            </a:endParaRPr>
          </a:p>
        </p:txBody>
      </p:sp>
      <p:pic>
        <p:nvPicPr>
          <p:cNvPr id="140" name="Google Shape;140;p21" descr="Mission 6 Remix 3A - Spicy solution&#10;Add code that will prevent a runtime error. Also, use Button D to end the program." title="Mission 6 Remix-3A">
            <a:hlinkClick r:id="rId4"/>
          </p:cNvPr>
          <p:cNvPicPr preferRelativeResize="0"/>
          <p:nvPr/>
        </p:nvPicPr>
        <p:blipFill>
          <a:blip r:embed="rId5">
            <a:alphaModFix/>
          </a:blip>
          <a:stretch>
            <a:fillRect/>
          </a:stretch>
        </p:blipFill>
        <p:spPr>
          <a:xfrm>
            <a:off x="3347900" y="2635477"/>
            <a:ext cx="2313050" cy="1301100"/>
          </a:xfrm>
          <a:prstGeom prst="rect">
            <a:avLst/>
          </a:prstGeom>
          <a:noFill/>
          <a:ln>
            <a:noFill/>
          </a:ln>
        </p:spPr>
      </p:pic>
      <p:sp>
        <p:nvSpPr>
          <p:cNvPr id="2" name="TextBox 1">
            <a:extLst>
              <a:ext uri="{FF2B5EF4-FFF2-40B4-BE49-F238E27FC236}">
                <a16:creationId xmlns:a16="http://schemas.microsoft.com/office/drawing/2014/main" id="{6C26C5D6-1219-E881-7598-890A2BA41A1C}"/>
              </a:ext>
            </a:extLst>
          </p:cNvPr>
          <p:cNvSpPr txBox="1"/>
          <p:nvPr/>
        </p:nvSpPr>
        <p:spPr>
          <a:xfrm>
            <a:off x="3086075" y="3891023"/>
            <a:ext cx="2826075" cy="30777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Ctrl-Click on image to see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935</Words>
  <Application>Microsoft Office PowerPoint</Application>
  <PresentationFormat>On-screen Show (16:9)</PresentationFormat>
  <Paragraphs>108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Alegreya ExtraBold</vt:lpstr>
      <vt:lpstr>Source Sans Pro</vt:lpstr>
      <vt:lpstr>Raleway</vt:lpstr>
      <vt:lpstr>Montserrat</vt:lpstr>
      <vt:lpstr>Consolas</vt:lpstr>
      <vt:lpstr>Calibri</vt:lpstr>
      <vt:lpstr>Arial</vt:lpstr>
      <vt:lpstr>Alegreya Black</vt:lpstr>
      <vt:lpstr>Plum</vt:lpstr>
      <vt:lpstr>Mission 6 Remix </vt:lpstr>
      <vt:lpstr>Warm-up</vt:lpstr>
      <vt:lpstr>Time for a project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2024-10-29T06:31:08Z</dcterms:modified>
</cp:coreProperties>
</file>